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7"/>
  </p:notesMasterIdLst>
  <p:sldIdLst>
    <p:sldId id="264" r:id="rId2"/>
    <p:sldId id="270" r:id="rId3"/>
    <p:sldId id="289" r:id="rId4"/>
    <p:sldId id="299" r:id="rId5"/>
    <p:sldId id="333" r:id="rId6"/>
    <p:sldId id="334" r:id="rId7"/>
    <p:sldId id="335" r:id="rId8"/>
    <p:sldId id="281" r:id="rId9"/>
    <p:sldId id="337" r:id="rId10"/>
    <p:sldId id="288" r:id="rId11"/>
    <p:sldId id="339" r:id="rId12"/>
    <p:sldId id="341" r:id="rId13"/>
    <p:sldId id="340" r:id="rId14"/>
    <p:sldId id="343" r:id="rId15"/>
    <p:sldId id="312" r:id="rId16"/>
  </p:sldIdLst>
  <p:sldSz cx="18288000" cy="10287000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277D473-1F3D-7A37-EBC1-45F2ACB2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B20829B-656D-7FA8-3E0E-B6CE5596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C9740AF-1988-05CA-E680-CB1402D4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2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6F1B4338-3013-9553-2ADD-EC4CA748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254C875-992E-DA06-1817-355CBDC84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098D226-7678-53B6-7473-BF52A2582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1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535296F2-163F-1F59-4DF0-ABD72701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6344A10-85FE-2962-35BB-39C231D92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EE11057-E1D4-76CA-415E-858C98840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2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51B396F-C75B-D447-191F-ED2EAFC7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252092D-65D2-5357-6976-CBCA545A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852983F-E74B-7632-FB63-A505952E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78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E327AF4-BF77-6ABD-79CC-943E7D1A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04873256-BAFD-EB87-1F97-0B0AA3C4F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62C96C0-FECE-9973-E3AD-4C5AC58C2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1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1026F1F-2641-4842-A062-617FB3C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3292DE5-F68F-2E48-2F6D-A7F65563A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7DC0B6A-0F5F-3F7E-3647-1FB97DD00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B1A77701-3565-3108-AE3B-BB1C933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5BDB824-6EE5-BD63-67CF-7D04263CA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B9DD767-A08E-7718-0EBC-02FAAFF75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6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865A552-A026-7D09-EB16-B5A16402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A96DD61C-2809-D8DD-D44D-0501C8C99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A9A05781-6AD6-9FCC-EBBD-BAA121E5B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5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46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Стратегия прибыльного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удержания клиентов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«под ключ»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снимок экрана, Прозрачный материал, в помещении, компьюте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4D463A-DDE4-65A3-8AFB-D205C412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314" y="268375"/>
            <a:ext cx="8752836" cy="87528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EAA5F-8884-8B2E-86DA-EB21CA8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29" y="6177323"/>
            <a:ext cx="3841302" cy="38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656046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2791370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Найдено 334 клиента для удержания на основе оптимального порога</a:t>
            </a:r>
          </a:p>
        </p:txBody>
      </p:sp>
      <p:sp>
        <p:nvSpPr>
          <p:cNvPr id="1217" name="Google Shape;1217;p78"/>
          <p:cNvSpPr txBox="1"/>
          <p:nvPr/>
        </p:nvSpPr>
        <p:spPr>
          <a:xfrm>
            <a:off x="12791370" y="5925600"/>
            <a:ext cx="517659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Даны рекомендации на основе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k-NN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Подключить: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'PhoneService’,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'MultipleLines', 'OnlineSecurity', 'OnlineBackup',         'DeviceProtection’,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'TechSupport', 'StreamingTV’,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 'StreamingMovies’</a:t>
            </a:r>
            <a:endParaRPr lang="ru-RU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Или предложить более выгодный контракт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6656046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Для каждого из них нашли "двойника" — лояльного клиента с похожим поведением, и порекомендуем те услуги, которые есть у "двойника", но отсутствуют у клиента из группы риска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Кого нашли. Что им предложить?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AE82E133-7572-2817-B9A5-4AD30909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F0C632DA-9553-E2B8-AA8D-05B245C39CEC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Пример персонализированной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242733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0197A7FF-E83A-691C-2005-D94D681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05336F9-F0A2-A9BC-EB8D-13A35E4B866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клиент уходит? Делаем модель понятной</a:t>
            </a:r>
          </a:p>
        </p:txBody>
      </p:sp>
    </p:spTree>
    <p:extLst>
      <p:ext uri="{BB962C8B-B14F-4D97-AF65-F5344CB8AC3E}">
        <p14:creationId xmlns:p14="http://schemas.microsoft.com/office/powerpoint/2010/main" val="33596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CAE32EA6-97C9-BCC0-0D3E-1ED9647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15686A1-6F96-3955-ED89-121D5526C50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360044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641A9B2-8519-E265-40A8-C4783A4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E0A498F0-B695-740E-7C7C-023AA51F6EC4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Дальнейшие шаги</a:t>
            </a:r>
          </a:p>
        </p:txBody>
      </p:sp>
    </p:spTree>
    <p:extLst>
      <p:ext uri="{BB962C8B-B14F-4D97-AF65-F5344CB8AC3E}">
        <p14:creationId xmlns:p14="http://schemas.microsoft.com/office/powerpoint/2010/main" val="69450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7471273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27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 цель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83D4F-1D04-0849-49F9-0F350201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330" y="-19920"/>
            <a:ext cx="7960240" cy="796024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7BFA-C430-33F2-44D4-AC0C22F861FA}"/>
              </a:ext>
            </a:extLst>
          </p:cNvPr>
          <p:cNvSpPr txBox="1"/>
          <p:nvPr/>
        </p:nvSpPr>
        <p:spPr>
          <a:xfrm>
            <a:off x="2620120" y="6954475"/>
            <a:ext cx="7726680" cy="14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Определить клиентов в группе риска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Разработать стратегию их удержания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Дать советы, что именно предложить клиенту</a:t>
            </a:r>
          </a:p>
        </p:txBody>
      </p:sp>
      <p:pic>
        <p:nvPicPr>
          <p:cNvPr id="8" name="Рисунок 7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DD2B34-1387-DE99-F8CA-838A5B4B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0" y="3740400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7359-C51C-B95F-13A6-BBE43561FE07}"/>
              </a:ext>
            </a:extLst>
          </p:cNvPr>
          <p:cNvSpPr txBox="1"/>
          <p:nvPr/>
        </p:nvSpPr>
        <p:spPr>
          <a:xfrm>
            <a:off x="2620120" y="4271068"/>
            <a:ext cx="5353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Proxima Nova" panose="020B0604020202020204" charset="0"/>
              </a:rPr>
              <a:t>Удержание клиентов — это ключ к успеху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E8D6F-772F-1C7A-6675-E8F0320DA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0" y="6719416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9"/>
          <p:cNvSpPr/>
          <p:nvPr/>
        </p:nvSpPr>
        <p:spPr>
          <a:xfrm>
            <a:off x="54360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Результаты: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Качество итоговой модели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Определение бизнес-стратегии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Формирование персонализированных рекомендаций (k-NN)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Интерпретация прогноза для конкретного клиента (LIME)</a:t>
            </a: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79"/>
          <p:cNvSpPr/>
          <p:nvPr/>
        </p:nvSpPr>
        <p:spPr>
          <a:xfrm>
            <a:off x="1198545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9"/>
          <p:cNvSpPr/>
          <p:nvPr/>
        </p:nvSpPr>
        <p:spPr>
          <a:xfrm>
            <a:off x="543600" y="5677785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917382" y="5623585"/>
            <a:ext cx="12324017" cy="1222929"/>
            <a:chOff x="2160262" y="5756550"/>
            <a:chExt cx="11600163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2160262" y="6158504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План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Основные выводы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Пути развития проекта</a:t>
            </a: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Цель проекта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Анализ: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аналогов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EDA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Обоснование алгоритмов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Подготовка данных и 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Разделение выборки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Выбор и оптимизация модели</a:t>
            </a:r>
          </a:p>
        </p:txBody>
      </p:sp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DCB87F-D1AF-2E1F-7249-D436FD51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5" y="2614417"/>
            <a:ext cx="448892" cy="36853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CD9453FE-D050-7D67-9534-046D8645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32" y="2614417"/>
            <a:ext cx="446121" cy="3657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DE4C24-B5F8-315D-CAE9-B023F24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488" y="6050252"/>
            <a:ext cx="448892" cy="368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9"/>
          <p:cNvSpPr txBox="1"/>
          <p:nvPr/>
        </p:nvSpPr>
        <p:spPr>
          <a:xfrm>
            <a:off x="1024290" y="5682315"/>
            <a:ext cx="6184230" cy="31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Выявлен умеренный дисбаланс: 73.4% клиентов остались лояльны, 26.6% ушли. Это было учтено при обучении моделей с помощью взвешивания классов.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1024290" y="1177320"/>
            <a:ext cx="904935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что влияет на отток?</a:t>
            </a:r>
            <a:endParaRPr sz="6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F2066-6475-04F0-082A-6E810C5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177320"/>
            <a:ext cx="8659145" cy="900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605509DC-C309-D7C6-C94D-3664175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3EFABD80-1E03-0ABD-186F-3851CDEAE0C0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52908966-59E0-7442-49F9-D8D06B052E82}"/>
              </a:ext>
            </a:extLst>
          </p:cNvPr>
          <p:cNvSpPr txBox="1"/>
          <p:nvPr/>
        </p:nvSpPr>
        <p:spPr>
          <a:xfrm>
            <a:off x="551850" y="7794660"/>
            <a:ext cx="42609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Числовые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диаграмма, График,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799878-A83C-C07E-5109-F4EF345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" y="1971600"/>
            <a:ext cx="1819659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D518EC32-E4C1-A10C-75CE-E1E82D0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F172C3D-635C-32ED-91D0-57C65BCBB67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028961F1-D12C-43AB-D937-9F3A8121C625}"/>
              </a:ext>
            </a:extLst>
          </p:cNvPr>
          <p:cNvSpPr txBox="1"/>
          <p:nvPr/>
        </p:nvSpPr>
        <p:spPr>
          <a:xfrm>
            <a:off x="11235090" y="1564404"/>
            <a:ext cx="498027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Категориальные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6FAA12-B907-2E5F-089A-73B84D77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1564404"/>
            <a:ext cx="9742480" cy="8339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478A-BAFD-3A6F-D0DD-33E7E649DFBE}"/>
              </a:ext>
            </a:extLst>
          </p:cNvPr>
          <p:cNvSpPr txBox="1"/>
          <p:nvPr/>
        </p:nvSpPr>
        <p:spPr>
          <a:xfrm>
            <a:off x="11235090" y="7593522"/>
            <a:ext cx="6656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 panose="020B0604020202020204" charset="0"/>
              </a:rPr>
              <a:t>Вывод: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Контракт решает всё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Новички в зоне риска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Дополнительные услуги важны</a:t>
            </a:r>
          </a:p>
        </p:txBody>
      </p:sp>
    </p:spTree>
    <p:extLst>
      <p:ext uri="{BB962C8B-B14F-4D97-AF65-F5344CB8AC3E}">
        <p14:creationId xmlns:p14="http://schemas.microsoft.com/office/powerpoint/2010/main" val="388857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5CE6F5F0-EBDD-629D-AB18-A151BA15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2A99FFF1-6FCF-E71B-6CEE-78B60C066CE5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Выбор лучшей модели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 descr="Изображение выглядит как круг, Графика, Красочност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00A653-2B31-B785-354D-9CC7C31C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4191" y="5143500"/>
            <a:ext cx="1641959" cy="1463806"/>
          </a:xfrm>
          <a:prstGeom prst="rect">
            <a:avLst/>
          </a:prstGeom>
        </p:spPr>
      </p:pic>
      <p:sp>
        <p:nvSpPr>
          <p:cNvPr id="5" name="Google Shape;1478;p89">
            <a:extLst>
              <a:ext uri="{FF2B5EF4-FFF2-40B4-BE49-F238E27FC236}">
                <a16:creationId xmlns:a16="http://schemas.microsoft.com/office/drawing/2014/main" id="{3BD2C87B-BCF4-E5E8-0974-F2B7EB5757E2}"/>
              </a:ext>
            </a:extLst>
          </p:cNvPr>
          <p:cNvSpPr txBox="1"/>
          <p:nvPr/>
        </p:nvSpPr>
        <p:spPr>
          <a:xfrm>
            <a:off x="15367935" y="7314744"/>
            <a:ext cx="4980270" cy="11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CatBoost –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лидер</a:t>
            </a:r>
          </a:p>
          <a:p>
            <a:pPr lvl="0"/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ROC AUC – 0.841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428C0-75FC-FA5A-6C26-690A81D5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850" y="1973589"/>
            <a:ext cx="14658259" cy="72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 descr="Изображение выглядит как текст, Шрифт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A0E249-F96C-65AD-7B5E-82C21DA672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0240" y="3589950"/>
            <a:ext cx="6827520" cy="6827520"/>
          </a:xfrm>
          <a:prstGeom prst="rect">
            <a:avLst/>
          </a:prstGeom>
        </p:spPr>
      </p:pic>
      <p:sp>
        <p:nvSpPr>
          <p:cNvPr id="1112" name="Google Shape;1112;p71"/>
          <p:cNvSpPr txBox="1"/>
          <p:nvPr/>
        </p:nvSpPr>
        <p:spPr>
          <a:xfrm>
            <a:off x="4865100" y="430575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ГЛАВНАЯ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ИДЕЯ: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ОТ ТОЧНОСТИ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 ПРИБЫЛИ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B0EEF051-F6CD-54F3-A4E1-D5A6B9ED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288193A-36B3-D6C4-110F-C4D7EECDB33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Поиск точки максимальной прибыли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20344B-6DA6-DE23-D15D-BBBF369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2785" y="1549687"/>
            <a:ext cx="13502430" cy="82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27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292</Words>
  <Application>Microsoft Office PowerPoint</Application>
  <PresentationFormat>Произвольный</PresentationFormat>
  <Paragraphs>66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Proxima Nova Semibold</vt:lpstr>
      <vt:lpstr>Gill Sans</vt:lpstr>
      <vt:lpstr>Proxima Nova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Dmitry Dogotar</cp:lastModifiedBy>
  <cp:revision>6</cp:revision>
  <dcterms:modified xsi:type="dcterms:W3CDTF">2025-10-07T14:44:38Z</dcterms:modified>
</cp:coreProperties>
</file>